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5"/>
    <p:sldMasterId id="2147483648" r:id="rId6"/>
    <p:sldMasterId id="2147483657" r:id="rId7"/>
  </p:sldMasterIdLst>
  <p:notesMasterIdLst>
    <p:notesMasterId r:id="rId18"/>
  </p:notesMasterIdLst>
  <p:handoutMasterIdLst>
    <p:handoutMasterId r:id="rId19"/>
  </p:handoutMasterIdLst>
  <p:sldIdLst>
    <p:sldId id="300" r:id="rId8"/>
    <p:sldId id="301" r:id="rId9"/>
    <p:sldId id="316" r:id="rId10"/>
    <p:sldId id="318" r:id="rId11"/>
    <p:sldId id="317" r:id="rId12"/>
    <p:sldId id="319" r:id="rId13"/>
    <p:sldId id="307" r:id="rId14"/>
    <p:sldId id="314" r:id="rId15"/>
    <p:sldId id="315" r:id="rId16"/>
    <p:sldId id="310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0000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2021-01-27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röd bakgrund">
    <p:bg>
      <p:bgPr>
        <a:solidFill>
          <a:srgbClr val="D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4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5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sv-SE"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103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32A3-DF9A-4025-AE5C-599089F3C2D0}" type="datetimeFigureOut">
              <a:rPr lang="sv-SE" smtClean="0"/>
              <a:t>2021-01-27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A0E-C653-487F-84E8-CE265FD0C0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8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Plats för EU-logotyp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8" r:id="rId4"/>
    <p:sldLayoutId id="2147483673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494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 av Utredning Ornöfärjan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Möte med Ornöfärjans Samfällighetsförening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Linda Goldkuhl Sandberg, Vägnätsutredare på Trafikverket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 dirty="0" smtClean="0"/>
              <a:t>2021-01-27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2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17617" y="653142"/>
            <a:ext cx="8956766" cy="1563598"/>
          </a:xfrm>
        </p:spPr>
        <p:txBody>
          <a:bodyPr/>
          <a:lstStyle/>
          <a:p>
            <a:r>
              <a:rPr lang="sv-SE" dirty="0" smtClean="0"/>
              <a:t>Grundförutsättningar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288529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Ornöfärjans samfällighetsförening har inkommit med en ansökan om att förändra färjeleden till allmän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Trafikverket har lagstadgad skyldighet att utreda ärendet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Sökanden har rätt att dra tillbaka sin ansökan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00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67246" y="384162"/>
            <a:ext cx="9144000" cy="2387600"/>
          </a:xfrm>
        </p:spPr>
        <p:txBody>
          <a:bodyPr/>
          <a:lstStyle/>
          <a:p>
            <a:r>
              <a:rPr lang="sv-SE" dirty="0" smtClean="0"/>
              <a:t>Sammanfattning av utredningen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67246" y="3105650"/>
            <a:ext cx="9144000" cy="1655762"/>
          </a:xfrm>
        </p:spPr>
        <p:txBody>
          <a:bodyPr/>
          <a:lstStyle/>
          <a:p>
            <a:r>
              <a:rPr lang="sv-SE" dirty="0"/>
              <a:t>Utredningen baseras på kriterier för allmän färja (utan inbördes ordning i betydelse):</a:t>
            </a:r>
          </a:p>
          <a:p>
            <a:pPr>
              <a:buFontTx/>
              <a:buChar char="-"/>
            </a:pPr>
            <a:r>
              <a:rPr lang="sv-SE" dirty="0"/>
              <a:t>Allmänna inrättningar är begravningsplats, skola</a:t>
            </a:r>
          </a:p>
          <a:p>
            <a:pPr>
              <a:buFontTx/>
              <a:buChar char="-"/>
            </a:pPr>
            <a:r>
              <a:rPr lang="sv-SE" dirty="0"/>
              <a:t>Fast befolkning på ca 300 stycken hushåll</a:t>
            </a:r>
          </a:p>
          <a:p>
            <a:pPr>
              <a:buFontTx/>
              <a:buChar char="-"/>
            </a:pPr>
            <a:r>
              <a:rPr lang="sv-SE" dirty="0"/>
              <a:t>Det finns inga andra allmänna vägar till Ornö vilket gör leden till en utfartsväg av betydande intresse</a:t>
            </a:r>
          </a:p>
          <a:p>
            <a:r>
              <a:rPr lang="sv-SE" dirty="0"/>
              <a:t>Att Ornö är en </a:t>
            </a:r>
            <a:r>
              <a:rPr lang="sv-SE" dirty="0" err="1"/>
              <a:t>kärnö</a:t>
            </a:r>
            <a:r>
              <a:rPr lang="sv-SE" dirty="0"/>
              <a:t> är inget kriterium</a:t>
            </a:r>
          </a:p>
          <a:p>
            <a:r>
              <a:rPr lang="sv-SE" dirty="0"/>
              <a:t>Utredningen visar att leden uppfyller kriterier för att förändras till allmän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C95-173D-4CFD-8FE9-079958307183}" type="datetime1">
              <a:rPr lang="sv-SE" smtClean="0"/>
              <a:t>2021-01-27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A0E-C653-487F-84E8-CE265FD0C00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5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927463"/>
            <a:ext cx="9144000" cy="2076398"/>
          </a:xfrm>
        </p:spPr>
        <p:txBody>
          <a:bodyPr/>
          <a:lstStyle/>
          <a:p>
            <a:r>
              <a:rPr lang="sv-SE" dirty="0" smtClean="0"/>
              <a:t>Ombyggnadsarbeten vid ett statligt övertagande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 att Trafikverket genom Färjerederiet ska kunna trafikera leden krävs nya färjor och därmed behöver befintliga färjelägen byggas om (i samma geografiska läge) </a:t>
            </a:r>
          </a:p>
          <a:p>
            <a:r>
              <a:rPr lang="sv-SE" dirty="0"/>
              <a:t>Ett nytt hamnläge ryms inte inom denna utredning och är inte en förutsättning för ett statligt övertagande av leden. Dock kommer nytt hamnläge förmodligen att behövas på </a:t>
            </a:r>
            <a:r>
              <a:rPr lang="sv-SE" dirty="0" smtClean="0"/>
              <a:t>sikt</a:t>
            </a:r>
            <a:endParaRPr lang="sv-SE" dirty="0"/>
          </a:p>
          <a:p>
            <a:r>
              <a:rPr lang="sv-SE" dirty="0"/>
              <a:t>Nya </a:t>
            </a:r>
            <a:r>
              <a:rPr lang="sv-SE" dirty="0" smtClean="0"/>
              <a:t>färjelägen </a:t>
            </a:r>
            <a:r>
              <a:rPr lang="sv-SE" dirty="0"/>
              <a:t>behöver </a:t>
            </a:r>
            <a:r>
              <a:rPr lang="sv-SE" dirty="0" smtClean="0"/>
              <a:t>finansiering </a:t>
            </a:r>
            <a:r>
              <a:rPr lang="sv-SE" dirty="0"/>
              <a:t>via länsplanen.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8EA1-5BAD-4105-8CAC-E272D59C211C}" type="datetime1">
              <a:rPr lang="sv-SE" smtClean="0"/>
              <a:t>2021-01-27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A0E-C653-487F-84E8-CE265FD0C00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7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844544"/>
            <a:ext cx="9144000" cy="1189763"/>
          </a:xfrm>
        </p:spPr>
        <p:txBody>
          <a:bodyPr/>
          <a:lstStyle/>
          <a:p>
            <a:r>
              <a:rPr lang="sv-SE" dirty="0" smtClean="0"/>
              <a:t>Fortsatt process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312126"/>
            <a:ext cx="9144000" cy="1747837"/>
          </a:xfrm>
        </p:spPr>
        <p:txBody>
          <a:bodyPr/>
          <a:lstStyle/>
          <a:p>
            <a:r>
              <a:rPr lang="sv-SE" dirty="0" smtClean="0"/>
              <a:t>Utredningen ute på remiss just nu (det är frivilligt att komma in med synpunkter på remissen och Trafikverket har inga förväntningar kring detta)</a:t>
            </a:r>
          </a:p>
          <a:p>
            <a:r>
              <a:rPr lang="sv-SE" dirty="0" smtClean="0"/>
              <a:t>Såvida inte föreningen drar tillbaka sin ansökan går ärendet vidare till Länsstyrelsen för deras syn</a:t>
            </a:r>
          </a:p>
          <a:p>
            <a:r>
              <a:rPr lang="sv-SE" dirty="0" smtClean="0"/>
              <a:t>Om Länsstyrelsen delar Trafikverkets uppfattning så kommer frågan om att förändra vägen till allmän att avgöras i samband med prövning av länsplan</a:t>
            </a:r>
          </a:p>
          <a:p>
            <a:r>
              <a:rPr lang="sv-SE" dirty="0" smtClean="0"/>
              <a:t>Om Länsstyrelsen har en avvikande uppfattning går ärendet till regeringen för avgörande</a:t>
            </a:r>
          </a:p>
          <a:p>
            <a:r>
              <a:rPr lang="sv-SE" dirty="0" smtClean="0"/>
              <a:t>Beslutet kan överklagas till regeringen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163-64F9-4884-8020-3BC13744C6B0}" type="datetime1">
              <a:rPr lang="sv-SE" smtClean="0"/>
              <a:t>2021-01-27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A0E-C653-487F-84E8-CE265FD0C00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7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84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05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5305878"/>
      </p:ext>
    </p:extLst>
  </p:cSld>
  <p:clrMapOvr>
    <a:masterClrMapping/>
  </p:clrMapOvr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D7173223-B33E-4077-ABD4-035AAFC9D125}"/>
    </a:ext>
  </a:extLst>
</a:theme>
</file>

<file path=ppt/theme/theme2.xml><?xml version="1.0" encoding="utf-8"?>
<a:theme xmlns:a="http://schemas.openxmlformats.org/drawingml/2006/main" name="Rubrik med logg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E4365195-2222-447E-85D5-E2E80D21DC30}"/>
    </a:ext>
  </a:extLst>
</a:theme>
</file>

<file path=ppt/theme/theme3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BE482BF7-60C6-4C91-8161-795FAB4CA510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rvDokument01" ma:contentTypeID="0x010100F3454A24D10946AC8A6A7F801497FF3100D47C8D800CD8EC43AC15675F98E88BE1" ma:contentTypeVersion="58" ma:contentTypeDescription="Skapa ett nytt dokument." ma:contentTypeScope="" ma:versionID="e7fac8c49348d18367fb2b8e8dec5d47">
  <xsd:schema xmlns:xsd="http://www.w3.org/2001/XMLSchema" xmlns:xs="http://www.w3.org/2001/XMLSchema" xmlns:p="http://schemas.microsoft.com/office/2006/metadata/properties" xmlns:ns1="Trafikverket" xmlns:ns3="74c05969-ceca-4dc3-bf30-d314d4a8dbc9" targetNamespace="http://schemas.microsoft.com/office/2006/metadata/properties" ma:root="true" ma:fieldsID="e7389541af8bf28551aa2ddf2e757c21" ns1:_="" ns3:_="">
    <xsd:import namespace="Trafikverket"/>
    <xsd:import namespace="74c05969-ceca-4dc3-bf30-d314d4a8dbc9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3:_dlc_DocId" minOccurs="0"/>
                <xsd:element ref="ns3:_dlc_DocIdUrl" minOccurs="0"/>
                <xsd:element ref="ns3:_dlc_DocIdPersistId" minOccurs="0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1:TrvDocumentTemplate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11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12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3" nillable="true" ma:displayName="Mallversion" ma:description="Dokumentmallens versionsnummer" ma:internalName="TrvDocumentTemplateVersion" ma:readOnly="true">
      <xsd:simpleType>
        <xsd:restriction base="dms:Text"/>
      </xsd:simpleType>
    </xsd:element>
    <xsd:element name="TrvDocumentTemplateStatus" ma:index="20" nillable="true" ma:displayName="Distributionsstatus" ma:default="Ej distribuerad" ma:description="Anger huruvida dokumentmallen ska kopieras till eller tas bort från distribuerade mallbibliotek vid nästa distributionstillfälle." ma:hidden="true" ma:internalName="TrvDocumentTemplateStatus">
      <xsd:simpleType>
        <xsd:restriction base="dms:Choice">
          <xsd:enumeration value="Ej distribuerad"/>
          <xsd:enumeration value="Ska distribueras"/>
          <xsd:enumeration value="Distribution pågår"/>
          <xsd:enumeration value="Distribuerad"/>
          <xsd:enumeration value="Ska återkallas"/>
          <xsd:enumeration value="Återkallelse pågå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05969-ceca-4dc3-bf30-d314d4a8dbc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vDocumentTypeTaxHTField0" ma:index="14" nillable="true" ma:taxonomy="true" ma:internalName="TrvDocumentTypeTaxHTField0" ma:taxonomyFieldName="TrvDocumentType" ma:displayName="Dokumenttyp" ma:readOnly="true" ma:fieldId="{254c14be-9fac-4cea-a731-8aa49979445b}" ma:sspId="186cccb1-9fab-4187-b54f-d2fc3705fc8a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69d824d8-eabb-4dd5-92ff-fcb8002878d1}" ma:internalName="TaxCatchAll" ma:showField="CatchAllData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69d824d8-eabb-4dd5-92ff-fcb8002878d1}" ma:internalName="TaxCatchAllLabel" ma:readOnly="true" ma:showField="CatchAllDataLabel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axCatchAll xmlns="74c05969-ceca-4dc3-bf30-d314d4a8dbc9">
      <Value>32</Value>
      <Value>277</Value>
    </TaxCatchAll>
    <TrvDocumentTypeTaxHTField0 xmlns="74c05969-ceca-4dc3-bf30-d314d4a8db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TrvDocumentTemplateVersion xmlns="Trafikverket">2.0</TrvDocumentTemplateVersion>
    <Skapat_x0020_av_x0020_NY xmlns="Trafikverket"/>
    <Dokumentdatum_x0020_NY xmlns="Trafikverket"/>
    <TRVversionNY xmlns="Trafikverket" xsi:nil="true"/>
    <TrvDocumentTemplateStatus xmlns="Trafikverket" xsi:nil="true"/>
  </documentManagement>
</p:properties>
</file>

<file path=customXml/itemProps1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44ACFD-CE17-4C88-9C7B-85525CA3A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74c05969-ceca-4dc3-bf30-d314d4a8db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D792B6-48B5-43A1-A1FC-4F78D012579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74B4E73-29F5-4C44-AEDC-5752B130AE4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Trafikverket"/>
    <ds:schemaRef ds:uri="http://schemas.microsoft.com/office/infopath/2007/PartnerControls"/>
    <ds:schemaRef ds:uri="74c05969-ceca-4dc3-bf30-d314d4a8dbc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37</TotalTime>
  <Words>269</Words>
  <Application>Microsoft Office PowerPoint</Application>
  <PresentationFormat>Bredbild</PresentationFormat>
  <Paragraphs>38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Start</vt:lpstr>
      <vt:lpstr>Rubrik med logga</vt:lpstr>
      <vt:lpstr>Rubrik med logga, titel, datum och sidnr</vt:lpstr>
      <vt:lpstr>PowerPoint-presentation</vt:lpstr>
      <vt:lpstr>Presentation av Utredning Ornöfärjan</vt:lpstr>
      <vt:lpstr>Grundförutsättningar</vt:lpstr>
      <vt:lpstr>Sammanfattning av utredningen</vt:lpstr>
      <vt:lpstr>Ombyggnadsarbeten vid ett statligt övertagande</vt:lpstr>
      <vt:lpstr>Fortsatt process</vt:lpstr>
      <vt:lpstr>PowerPoint-presentation</vt:lpstr>
      <vt:lpstr>PowerPoint-presentation</vt:lpstr>
      <vt:lpstr>PowerPoint-presentation</vt:lpstr>
      <vt:lpstr>PowerPoint-presentation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Goldkuhl Sandberg Linda, PLstu</dc:creator>
  <cp:lastModifiedBy>Goldkuhl Sandberg Linda, PLstu</cp:lastModifiedBy>
  <cp:revision>7</cp:revision>
  <dcterms:created xsi:type="dcterms:W3CDTF">2021-01-26T16:19:53Z</dcterms:created>
  <dcterms:modified xsi:type="dcterms:W3CDTF">2021-01-27T09:17:53Z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0x010100F3454A24D10946AC8A6A7F801497FF3100D47C8D800CD8EC43AC15675F98E88BE1</vt:lpwstr>
  </property>
  <property fmtid="{D5CDD505-2E9C-101B-9397-08002B2CF9AE}" pid="3" name="TrvDocumentType">
    <vt:lpwstr>32</vt:lpwstr>
  </property>
  <property fmtid="{D5CDD505-2E9C-101B-9397-08002B2CF9AE}" pid="4" name="TrvDocumentTemplateOwner">
    <vt:lpwstr>277</vt:lpwstr>
  </property>
  <property fmtid="{D5CDD505-2E9C-101B-9397-08002B2CF9AE}" pid="5" name="TrvDocumentTemplateStatus">
    <vt:lpwstr>Ska distribueras</vt:lpwstr>
  </property>
  <property fmtid="{D5CDD505-2E9C-101B-9397-08002B2CF9AE}" pid="6" name="TrvDocumentTemplateTitle">
    <vt:lpwstr>Presentation_Trafikverket</vt:lpwstr>
  </property>
  <property fmtid="{D5CDD505-2E9C-101B-9397-08002B2CF9AE}" pid="7" name="TrvDocumentTemplateDescription">
    <vt:lpwstr>PPT-mall, widescreen, som ska användas av verksamheten för att skapa presentationer.</vt:lpwstr>
  </property>
  <property fmtid="{D5CDD505-2E9C-101B-9397-08002B2CF9AE}" pid="8" name="TrvDocumentTemplateContact">
    <vt:lpwstr>579</vt:lpwstr>
  </property>
  <property fmtid="{D5CDD505-2E9C-101B-9397-08002B2CF9AE}" pid="9" name="TrvDocumentTemplateOwnerTaxHTField0">
    <vt:lpwstr>KM Kommunikation|65ba4904-7f87-411a-bf82-b389570b62aa</vt:lpwstr>
  </property>
  <property fmtid="{D5CDD505-2E9C-101B-9397-08002B2CF9AE}" pid="10" name="TrvDocumentTemplateCategoryTaxHTField0">
    <vt:lpwstr/>
  </property>
  <property fmtid="{D5CDD505-2E9C-101B-9397-08002B2CF9AE}" pid="11" name="TrvDocumentTemplateCategory">
    <vt:lpwstr/>
  </property>
</Properties>
</file>